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90E6E1E9-9285-413F-85B2-8B533062ECEC}">
  <a:tblStyle styleId="{90E6E1E9-9285-413F-85B2-8B533062ECE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464d78fa2b_4_1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g464d78fa2b_4_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464d78fa2b_5_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g464d78fa2b_5_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464d78fa2b_5_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g464d78fa2b_5_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4" name="Google Shape;74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2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0" name="Google Shape;80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9" name="Google Shape;29;p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6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2" name="Google Shape;42;p6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3" name="Google Shape;43;p6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4" name="Google Shape;44;p6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5" name="Google Shape;45;p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0" name="Google Shape;60;p9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1" name="Google Shape;61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0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" name="Google Shape;67;p10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8" name="Google Shape;68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" name="Google Shape;14;p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0.png"/><Relationship Id="rId4" Type="http://schemas.openxmlformats.org/officeDocument/2006/relationships/image" Target="../media/image20.jpg"/><Relationship Id="rId5" Type="http://schemas.openxmlformats.org/officeDocument/2006/relationships/image" Target="../media/image33.jpg"/><Relationship Id="rId6" Type="http://schemas.openxmlformats.org/officeDocument/2006/relationships/image" Target="../media/image23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youtu.be/8oagRyBbris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Relationship Id="rId4" Type="http://schemas.openxmlformats.org/officeDocument/2006/relationships/image" Target="../media/image1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1" Type="http://schemas.openxmlformats.org/officeDocument/2006/relationships/image" Target="../media/image21.jpg"/><Relationship Id="rId10" Type="http://schemas.openxmlformats.org/officeDocument/2006/relationships/image" Target="../media/image13.png"/><Relationship Id="rId1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7.png"/><Relationship Id="rId4" Type="http://schemas.openxmlformats.org/officeDocument/2006/relationships/image" Target="../media/image10.png"/><Relationship Id="rId9" Type="http://schemas.openxmlformats.org/officeDocument/2006/relationships/image" Target="../media/image12.png"/><Relationship Id="rId5" Type="http://schemas.openxmlformats.org/officeDocument/2006/relationships/image" Target="../media/image7.png"/><Relationship Id="rId6" Type="http://schemas.openxmlformats.org/officeDocument/2006/relationships/image" Target="../media/image4.png"/><Relationship Id="rId7" Type="http://schemas.openxmlformats.org/officeDocument/2006/relationships/image" Target="../media/image1.png"/><Relationship Id="rId8" Type="http://schemas.openxmlformats.org/officeDocument/2006/relationships/image" Target="../media/image1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image" Target="../media/image9.png"/><Relationship Id="rId5" Type="http://schemas.openxmlformats.org/officeDocument/2006/relationships/image" Target="../media/image28.png"/><Relationship Id="rId6" Type="http://schemas.openxmlformats.org/officeDocument/2006/relationships/image" Target="../media/image17.png"/><Relationship Id="rId7" Type="http://schemas.openxmlformats.org/officeDocument/2006/relationships/image" Target="../media/image2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6.png"/><Relationship Id="rId4" Type="http://schemas.openxmlformats.org/officeDocument/2006/relationships/image" Target="../media/image18.png"/><Relationship Id="rId5" Type="http://schemas.openxmlformats.org/officeDocument/2006/relationships/image" Target="../media/image24.png"/><Relationship Id="rId6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2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type="ctrTitle"/>
          </p:nvPr>
        </p:nvSpPr>
        <p:spPr>
          <a:xfrm>
            <a:off x="1525642" y="759153"/>
            <a:ext cx="8873721" cy="1479509"/>
          </a:xfrm>
          <a:prstGeom prst="rect">
            <a:avLst/>
          </a:prstGeom>
          <a:noFill/>
          <a:ln>
            <a:noFill/>
          </a:ln>
        </p:spPr>
        <p:txBody>
          <a:bodyPr anchorCtr="0" anchor="b" bIns="46800" lIns="46800" spcFirstLastPara="1" rIns="46800" wrap="square" tIns="468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Times New Roman"/>
              <a:buNone/>
            </a:pPr>
            <a:r>
              <a:t/>
            </a:r>
            <a:endParaRPr b="1" i="0" sz="25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Times New Roman"/>
              <a:buNone/>
            </a:pPr>
            <a:r>
              <a:rPr b="0" i="0" lang="en-US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E6893 Big Data Analytics (Project ID: 201812-23)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Times New Roman"/>
              <a:buNone/>
            </a:pPr>
            <a:r>
              <a:t/>
            </a:r>
            <a:endParaRPr b="1" i="1" sz="2500" u="none" cap="none" strike="noStrike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500"/>
              <a:buFont typeface="Times New Roman"/>
              <a:buNone/>
            </a:pPr>
            <a:r>
              <a:rPr b="1" i="1" lang="en-US" sz="25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Stock Performance Predictions based on News Analytics</a:t>
            </a:r>
            <a:endParaRPr/>
          </a:p>
        </p:txBody>
      </p:sp>
      <p:sp>
        <p:nvSpPr>
          <p:cNvPr id="88" name="Google Shape;88;p13"/>
          <p:cNvSpPr/>
          <p:nvPr/>
        </p:nvSpPr>
        <p:spPr>
          <a:xfrm>
            <a:off x="1524000" y="2567150"/>
            <a:ext cx="6312300" cy="13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45700" spcFirstLastPara="1" rIns="45700" wrap="square" tIns="46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Team Members: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	Fan Gao (fg2432)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	Connor Gatlin (ceg2195)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	Ruisi Wang (rw2720) </a:t>
            </a:r>
            <a:endParaRPr/>
          </a:p>
        </p:txBody>
      </p:sp>
      <p:pic>
        <p:nvPicPr>
          <p:cNvPr id="89" name="Google Shape;89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0" y="3874840"/>
            <a:ext cx="9343697" cy="23427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2"/>
          <p:cNvSpPr txBox="1"/>
          <p:nvPr/>
        </p:nvSpPr>
        <p:spPr>
          <a:xfrm>
            <a:off x="477985" y="391337"/>
            <a:ext cx="8559800" cy="69215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46800" spcFirstLastPara="1" rIns="46800" wrap="square" tIns="46800">
            <a:noAutofit/>
          </a:bodyPr>
          <a:lstStyle/>
          <a:p>
            <a:pPr indent="-455613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Modeling - Evaluation</a:t>
            </a:r>
            <a:endParaRPr/>
          </a:p>
        </p:txBody>
      </p:sp>
      <p:sp>
        <p:nvSpPr>
          <p:cNvPr id="171" name="Google Shape;171;p22"/>
          <p:cNvSpPr txBox="1"/>
          <p:nvPr/>
        </p:nvSpPr>
        <p:spPr>
          <a:xfrm>
            <a:off x="477985" y="1201118"/>
            <a:ext cx="10709400" cy="45876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-339" r="0" t="-659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3"/>
          <p:cNvSpPr txBox="1"/>
          <p:nvPr/>
        </p:nvSpPr>
        <p:spPr>
          <a:xfrm>
            <a:off x="477985" y="391337"/>
            <a:ext cx="8559800" cy="69215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46800" spcFirstLastPara="1" rIns="46800" wrap="square" tIns="46800">
            <a:noAutofit/>
          </a:bodyPr>
          <a:lstStyle/>
          <a:p>
            <a:pPr indent="-455613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Modeling</a:t>
            </a:r>
            <a:r>
              <a:rPr b="1" lang="en-US" sz="2800">
                <a:solidFill>
                  <a:srgbClr val="0000FF"/>
                </a:solidFill>
              </a:rPr>
              <a:t> - Algorithms</a:t>
            </a:r>
            <a:endParaRPr/>
          </a:p>
        </p:txBody>
      </p:sp>
      <p:sp>
        <p:nvSpPr>
          <p:cNvPr id="177" name="Google Shape;177;p23"/>
          <p:cNvSpPr txBox="1"/>
          <p:nvPr/>
        </p:nvSpPr>
        <p:spPr>
          <a:xfrm>
            <a:off x="477975" y="1201137"/>
            <a:ext cx="10709400" cy="48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Benchmark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○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Confidence values all equal to 1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○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Equivalent to buying all assets in the market on each day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9144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CatBoost Classifier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○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Gradient boosted decision trees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○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Returns a confidence value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9144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LightGBM Regressor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○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Gradient boosted decision trees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○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Returns an estimated 10 day leading return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9144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LSTM Neural Network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○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Recurrent neural network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○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Beneficial for time-based series data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8" name="Google Shape;17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68100" y="1553300"/>
            <a:ext cx="3798750" cy="2715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ee the source image" id="179" name="Google Shape;179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51350" y="2478650"/>
            <a:ext cx="1889275" cy="7732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ee the source image" id="180" name="Google Shape;180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59625" y="3775325"/>
            <a:ext cx="1545749" cy="11593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ee the source image" id="181" name="Google Shape;181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082052" y="4738425"/>
            <a:ext cx="1697850" cy="127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4"/>
          <p:cNvSpPr txBox="1"/>
          <p:nvPr/>
        </p:nvSpPr>
        <p:spPr>
          <a:xfrm>
            <a:off x="477985" y="391337"/>
            <a:ext cx="8559800" cy="69215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46800" spcFirstLastPara="1" rIns="46800" wrap="square" tIns="46800">
            <a:noAutofit/>
          </a:bodyPr>
          <a:lstStyle/>
          <a:p>
            <a:pPr indent="-455613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Results</a:t>
            </a:r>
            <a:endParaRPr/>
          </a:p>
        </p:txBody>
      </p:sp>
      <p:sp>
        <p:nvSpPr>
          <p:cNvPr id="187" name="Google Shape;187;p24"/>
          <p:cNvSpPr txBox="1"/>
          <p:nvPr/>
        </p:nvSpPr>
        <p:spPr>
          <a:xfrm>
            <a:off x="477975" y="1201212"/>
            <a:ext cx="10709400" cy="49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LightGBM Regressor provided the best score on the test set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All models provided significant improvement over benchmark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Classification Model was improved by 34.9% with added news data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188" name="Google Shape;188;p24"/>
          <p:cNvGraphicFramePr/>
          <p:nvPr/>
        </p:nvGraphicFramePr>
        <p:xfrm>
          <a:off x="1815238" y="3377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{90E6E1E9-9285-413F-85B2-8B533062ECEC}</a:tableStyleId>
              </a:tblPr>
              <a:tblGrid>
                <a:gridCol w="2873875"/>
                <a:gridCol w="2873875"/>
              </a:tblGrid>
              <a:tr h="4389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Model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Score on Test Data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389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Benchmark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0.016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389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CatBoost Classifier w/out News Data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0.630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389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CatBoost Classifier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0.850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389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LightGBM Regressor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0.916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389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LSTM Neural Network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TBD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89" name="Google Shape;189;p24"/>
          <p:cNvGraphicFramePr/>
          <p:nvPr/>
        </p:nvGraphicFramePr>
        <p:xfrm>
          <a:off x="548613" y="25121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{90E6E1E9-9285-413F-85B2-8B533062ECEC}</a:tableStyleId>
              </a:tblPr>
              <a:tblGrid>
                <a:gridCol w="5319150"/>
                <a:gridCol w="1882325"/>
                <a:gridCol w="1079500"/>
              </a:tblGrid>
              <a:tr h="3966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Training (70%)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Validation (20%)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2C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Test (10%)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</a:tr>
            </a:tbl>
          </a:graphicData>
        </a:graphic>
      </p:graphicFrame>
      <p:pic>
        <p:nvPicPr>
          <p:cNvPr id="190" name="Google Shape;190;p24"/>
          <p:cNvPicPr preferRelativeResize="0"/>
          <p:nvPr/>
        </p:nvPicPr>
        <p:blipFill rotWithShape="1">
          <a:blip r:embed="rId3">
            <a:alphaModFix/>
          </a:blip>
          <a:srcRect b="0" l="46938" r="0" t="0"/>
          <a:stretch/>
        </p:blipFill>
        <p:spPr>
          <a:xfrm>
            <a:off x="9037776" y="289250"/>
            <a:ext cx="2687325" cy="5949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5"/>
          <p:cNvSpPr txBox="1"/>
          <p:nvPr/>
        </p:nvSpPr>
        <p:spPr>
          <a:xfrm>
            <a:off x="477985" y="391337"/>
            <a:ext cx="8559900" cy="6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46800" spcFirstLastPara="1" rIns="46800" wrap="square" tIns="46800">
            <a:noAutofit/>
          </a:bodyPr>
          <a:lstStyle/>
          <a:p>
            <a:pPr indent="-455612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Results</a:t>
            </a:r>
            <a:endParaRPr/>
          </a:p>
        </p:txBody>
      </p:sp>
      <p:pic>
        <p:nvPicPr>
          <p:cNvPr id="196" name="Google Shape;19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6675" y="885450"/>
            <a:ext cx="9833526" cy="525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6"/>
          <p:cNvSpPr txBox="1"/>
          <p:nvPr/>
        </p:nvSpPr>
        <p:spPr>
          <a:xfrm>
            <a:off x="477985" y="391337"/>
            <a:ext cx="8559900" cy="6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46800" spcFirstLastPara="1" rIns="46800" wrap="square" tIns="46800">
            <a:noAutofit/>
          </a:bodyPr>
          <a:lstStyle/>
          <a:p>
            <a:pPr indent="-455612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0000FF"/>
                </a:solidFill>
              </a:rPr>
              <a:t>Reference</a:t>
            </a:r>
            <a:endParaRPr/>
          </a:p>
        </p:txBody>
      </p:sp>
      <p:sp>
        <p:nvSpPr>
          <p:cNvPr id="202" name="Google Shape;202;p26"/>
          <p:cNvSpPr txBox="1"/>
          <p:nvPr/>
        </p:nvSpPr>
        <p:spPr>
          <a:xfrm>
            <a:off x="1414225" y="1380000"/>
            <a:ext cx="9101400" cy="47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Huicheng Liu. “Leveraging Financial News for Stock Trend   Prediction   with   Attention-Based   Recurrent Neural Network”. In: arXiv:1811.06173 (2018).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Kalyani Joshi, Bharathi H. N, and Jyothi Rao. “Stock Trend  Prediction  Using  News  Sentiment  Analysis”. In: arXiv:1607.01958 (2016).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Liudmila Prokhorenkova, et al. “CatBoost: unbiased boosting with categorical features”. In: arXiv: 1706.09516v4 (2018).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Guolin Ke, et al. “LightGBM: A Highly Efficient Gradient Boosting Decision Tree”. In: Advances in Neural Information Processing Systems 30 (NIPS 2017) (2017).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Kaggle. “Two Sigma: Using News to Predict Stock Movements”. In: Featured Code Competition (2018).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7"/>
          <p:cNvSpPr txBox="1"/>
          <p:nvPr/>
        </p:nvSpPr>
        <p:spPr>
          <a:xfrm>
            <a:off x="477985" y="391337"/>
            <a:ext cx="8559800" cy="69215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46800" spcFirstLastPara="1" rIns="46800" wrap="square" tIns="46800">
            <a:noAutofit/>
          </a:bodyPr>
          <a:lstStyle/>
          <a:p>
            <a:pPr indent="-455613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YouTube Link</a:t>
            </a:r>
            <a:endParaRPr/>
          </a:p>
        </p:txBody>
      </p:sp>
      <p:sp>
        <p:nvSpPr>
          <p:cNvPr id="208" name="Google Shape;208;p27"/>
          <p:cNvSpPr txBox="1"/>
          <p:nvPr/>
        </p:nvSpPr>
        <p:spPr>
          <a:xfrm>
            <a:off x="477985" y="1201118"/>
            <a:ext cx="1070932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https://youtu.be/8oagRyBbris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4"/>
          <p:cNvSpPr txBox="1"/>
          <p:nvPr/>
        </p:nvSpPr>
        <p:spPr>
          <a:xfrm>
            <a:off x="477985" y="391337"/>
            <a:ext cx="8559800" cy="69215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46800" spcFirstLastPara="1" rIns="46800" wrap="square" tIns="46800">
            <a:noAutofit/>
          </a:bodyPr>
          <a:lstStyle/>
          <a:p>
            <a:pPr indent="-455613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0000FF"/>
                </a:solidFill>
              </a:rPr>
              <a:t>Motivation</a:t>
            </a:r>
            <a:endParaRPr/>
          </a:p>
        </p:txBody>
      </p:sp>
      <p:sp>
        <p:nvSpPr>
          <p:cNvPr id="95" name="Google Shape;95;p14"/>
          <p:cNvSpPr txBox="1"/>
          <p:nvPr/>
        </p:nvSpPr>
        <p:spPr>
          <a:xfrm>
            <a:off x="477985" y="1201118"/>
            <a:ext cx="10709329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Historically, news and stock performance are highly correlated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Understand the predictive power of news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Compare stock performance predictive models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6" name="Google Shape;96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2924" y="3047424"/>
            <a:ext cx="4618967" cy="3110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32649" y="1487292"/>
            <a:ext cx="5810456" cy="35280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5"/>
          <p:cNvSpPr txBox="1"/>
          <p:nvPr/>
        </p:nvSpPr>
        <p:spPr>
          <a:xfrm>
            <a:off x="477985" y="391337"/>
            <a:ext cx="8559900" cy="6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46800" spcFirstLastPara="1" rIns="46800" wrap="square" tIns="46800">
            <a:noAutofit/>
          </a:bodyPr>
          <a:lstStyle/>
          <a:p>
            <a:pPr indent="-455612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0000FF"/>
                </a:solidFill>
              </a:rPr>
              <a:t>Related Work</a:t>
            </a:r>
            <a:endParaRPr/>
          </a:p>
        </p:txBody>
      </p:sp>
      <p:sp>
        <p:nvSpPr>
          <p:cNvPr id="103" name="Google Shape;103;p15"/>
          <p:cNvSpPr txBox="1"/>
          <p:nvPr/>
        </p:nvSpPr>
        <p:spPr>
          <a:xfrm>
            <a:off x="477975" y="1303725"/>
            <a:ext cx="5651700" cy="45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Liu (2018) proposed an attention-based  LSTM  model (At-LSTM).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lphaLcPeriod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 predicts the directional movements of Standard &amp; Poor’s 500 index and stock price of individual 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companies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using financial news titles.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lphaLcPeriod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Results are competitive with the state-of-the-art model which incorporate knowledge graph into the learning process of event embeddings.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9144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Joshi, Bharathi, Rao (2016) used polarity detection  algorithm for initially labelling news and making the training set.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lphaLcPeriod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Based  on  this  data,  they showed that a tree-based model works very well for all test cases with accuracy ranging from 88% to 92%.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4" name="Google Shape;10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19950" y="1303725"/>
            <a:ext cx="5523450" cy="3687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6"/>
          <p:cNvSpPr txBox="1"/>
          <p:nvPr/>
        </p:nvSpPr>
        <p:spPr>
          <a:xfrm>
            <a:off x="477985" y="391337"/>
            <a:ext cx="8559800" cy="69215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46800" spcFirstLastPara="1" rIns="46800" wrap="square" tIns="46800">
            <a:noAutofit/>
          </a:bodyPr>
          <a:lstStyle/>
          <a:p>
            <a:pPr indent="-455613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8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Datasets</a:t>
            </a:r>
            <a:endParaRPr/>
          </a:p>
        </p:txBody>
      </p:sp>
      <p:sp>
        <p:nvSpPr>
          <p:cNvPr id="110" name="Google Shape;110;p16"/>
          <p:cNvSpPr txBox="1"/>
          <p:nvPr/>
        </p:nvSpPr>
        <p:spPr>
          <a:xfrm>
            <a:off x="477985" y="1201117"/>
            <a:ext cx="5799723" cy="49053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Market data </a:t>
            </a:r>
            <a:endParaRPr/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2007 to present (4,072,956 samples 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- 1.2GB</a:t>
            </a: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/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Provided by Intrinio </a:t>
            </a:r>
            <a:endParaRPr/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Stock Market data</a:t>
            </a:r>
            <a:endParaRPr/>
          </a:p>
          <a:p>
            <a:pPr indent="-285750" lvl="2" marL="12001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Asset Code (Stock Ticker)</a:t>
            </a:r>
            <a:endParaRPr/>
          </a:p>
          <a:p>
            <a:pPr indent="-285750" lvl="2" marL="12001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Open/close stock price</a:t>
            </a:r>
            <a:endParaRPr/>
          </a:p>
          <a:p>
            <a:pPr indent="-285750" lvl="2" marL="12001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Trading Volume</a:t>
            </a:r>
            <a:endParaRPr/>
          </a:p>
          <a:p>
            <a:pPr indent="-285750" lvl="2" marL="12001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Returns (1D, 10D)</a:t>
            </a:r>
            <a:endParaRPr/>
          </a:p>
          <a:p>
            <a:pPr indent="-285750" lvl="2" marL="12001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Label - Future Return (10D)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News data </a:t>
            </a:r>
            <a:endParaRPr/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2007 to present (9,328,750 samples - 4.7GB)</a:t>
            </a:r>
            <a:endParaRPr/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Provided by Thomson R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eu</a:t>
            </a: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ters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News articles and alerts published about assets</a:t>
            </a:r>
            <a:endParaRPr/>
          </a:p>
          <a:p>
            <a:pPr indent="-285750" lvl="2" marL="12001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Headline</a:t>
            </a:r>
            <a:endParaRPr/>
          </a:p>
          <a:p>
            <a:pPr indent="-285750" lvl="2" marL="12001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Asset Code mentions</a:t>
            </a:r>
            <a:endParaRPr/>
          </a:p>
          <a:p>
            <a:pPr indent="-285750" lvl="2" marL="12001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Sentiment</a:t>
            </a:r>
            <a:endParaRPr/>
          </a:p>
          <a:p>
            <a:pPr indent="-285750" lvl="2" marL="12001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Market Commentary</a:t>
            </a:r>
            <a:endParaRPr/>
          </a:p>
        </p:txBody>
      </p:sp>
      <p:pic>
        <p:nvPicPr>
          <p:cNvPr id="111" name="Google Shape;111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60392" y="1887654"/>
            <a:ext cx="3791719" cy="20864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829964" y="2828247"/>
            <a:ext cx="2724727" cy="32781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7"/>
          <p:cNvSpPr txBox="1"/>
          <p:nvPr/>
        </p:nvSpPr>
        <p:spPr>
          <a:xfrm>
            <a:off x="477985" y="391337"/>
            <a:ext cx="8559800" cy="69215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46800" spcFirstLastPara="1" rIns="46800" wrap="square" tIns="46800">
            <a:noAutofit/>
          </a:bodyPr>
          <a:lstStyle/>
          <a:p>
            <a:pPr indent="-455613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8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Tools</a:t>
            </a:r>
            <a:endParaRPr/>
          </a:p>
        </p:txBody>
      </p:sp>
      <p:sp>
        <p:nvSpPr>
          <p:cNvPr id="118" name="Google Shape;118;p17"/>
          <p:cNvSpPr txBox="1"/>
          <p:nvPr/>
        </p:nvSpPr>
        <p:spPr>
          <a:xfrm>
            <a:off x="477985" y="1201117"/>
            <a:ext cx="10899261" cy="2031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Languages/Packages:</a:t>
            </a:r>
            <a:endParaRPr/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Python, scikit-learn, pandas, nltk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DMTK LightGBM, Catboost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Visualization:</a:t>
            </a:r>
            <a:endParaRPr/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Node.js, d3.js, p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yplot, matplotlib, seaborn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Platforms:</a:t>
            </a:r>
            <a:endParaRPr/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Jupyter Notebook, Google Cloud</a:t>
            </a:r>
            <a:endParaRPr/>
          </a:p>
          <a:p>
            <a:pPr indent="-1714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9" name="Google Shape;119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89024" y="3232442"/>
            <a:ext cx="2197100" cy="219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901778" y="2151966"/>
            <a:ext cx="3290222" cy="2031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734816" y="5313250"/>
            <a:ext cx="3289300" cy="96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593985" y="168794"/>
            <a:ext cx="2383372" cy="14595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993160" y="3766014"/>
            <a:ext cx="1129956" cy="11299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9141491" y="4832470"/>
            <a:ext cx="2026130" cy="11941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490760" y="5148492"/>
            <a:ext cx="2098989" cy="11299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7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930146" y="3960668"/>
            <a:ext cx="3086100" cy="7406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639700" y="754488"/>
            <a:ext cx="1340325" cy="1340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7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713520" y="2245833"/>
            <a:ext cx="3188262" cy="134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8"/>
          <p:cNvSpPr txBox="1"/>
          <p:nvPr/>
        </p:nvSpPr>
        <p:spPr>
          <a:xfrm>
            <a:off x="477985" y="391337"/>
            <a:ext cx="8559800" cy="69215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46800" spcFirstLastPara="1" rIns="46800" wrap="square" tIns="46800">
            <a:noAutofit/>
          </a:bodyPr>
          <a:lstStyle/>
          <a:p>
            <a:pPr indent="-455613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8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Data Visualization</a:t>
            </a:r>
            <a:endParaRPr/>
          </a:p>
        </p:txBody>
      </p:sp>
      <p:sp>
        <p:nvSpPr>
          <p:cNvPr id="134" name="Google Shape;134;p18"/>
          <p:cNvSpPr txBox="1"/>
          <p:nvPr/>
        </p:nvSpPr>
        <p:spPr>
          <a:xfrm>
            <a:off x="477985" y="1201118"/>
            <a:ext cx="1070932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Website</a:t>
            </a:r>
            <a:endParaRPr/>
          </a:p>
        </p:txBody>
      </p:sp>
      <p:pic>
        <p:nvPicPr>
          <p:cNvPr id="135" name="Google Shape;135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5039" y="1688081"/>
            <a:ext cx="8615220" cy="46973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9"/>
          <p:cNvSpPr txBox="1"/>
          <p:nvPr/>
        </p:nvSpPr>
        <p:spPr>
          <a:xfrm>
            <a:off x="477985" y="391337"/>
            <a:ext cx="8559800" cy="69215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46800" spcFirstLastPara="1" rIns="46800" wrap="square" tIns="46800">
            <a:noAutofit/>
          </a:bodyPr>
          <a:lstStyle/>
          <a:p>
            <a:pPr indent="-455613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8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Data Exploration</a:t>
            </a:r>
            <a:endParaRPr/>
          </a:p>
        </p:txBody>
      </p:sp>
      <p:pic>
        <p:nvPicPr>
          <p:cNvPr id="141" name="Google Shape;141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7985" y="1326311"/>
            <a:ext cx="3026403" cy="20391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75086" y="630063"/>
            <a:ext cx="3683000" cy="306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264079" y="1249493"/>
            <a:ext cx="2831937" cy="2115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1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255183" y="3924214"/>
            <a:ext cx="5148381" cy="21899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1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253816" y="3818673"/>
            <a:ext cx="3815101" cy="24092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0"/>
          <p:cNvSpPr txBox="1"/>
          <p:nvPr/>
        </p:nvSpPr>
        <p:spPr>
          <a:xfrm>
            <a:off x="477985" y="391337"/>
            <a:ext cx="8559800" cy="69215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46800" spcFirstLastPara="1" rIns="46800" wrap="square" tIns="46800">
            <a:noAutofit/>
          </a:bodyPr>
          <a:lstStyle/>
          <a:p>
            <a:pPr indent="-455613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8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Data Preparation</a:t>
            </a:r>
            <a:endParaRPr/>
          </a:p>
        </p:txBody>
      </p:sp>
      <p:sp>
        <p:nvSpPr>
          <p:cNvPr id="151" name="Google Shape;151;p20"/>
          <p:cNvSpPr txBox="1"/>
          <p:nvPr/>
        </p:nvSpPr>
        <p:spPr>
          <a:xfrm>
            <a:off x="477985" y="1201118"/>
            <a:ext cx="10709329" cy="25853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Cleaning and Outlier Removal</a:t>
            </a:r>
            <a:endParaRPr/>
          </a:p>
          <a:p>
            <a:pPr indent="-1714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14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14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14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14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14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14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2" name="Google Shape;152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49813" y="1678993"/>
            <a:ext cx="3302389" cy="20854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13443" y="1540565"/>
            <a:ext cx="3198037" cy="20854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49813" y="3949792"/>
            <a:ext cx="3480549" cy="20395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013443" y="3999055"/>
            <a:ext cx="3306087" cy="1949632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0"/>
          <p:cNvSpPr/>
          <p:nvPr/>
        </p:nvSpPr>
        <p:spPr>
          <a:xfrm>
            <a:off x="5652387" y="2493779"/>
            <a:ext cx="616425" cy="293383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2222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20"/>
          <p:cNvSpPr/>
          <p:nvPr/>
        </p:nvSpPr>
        <p:spPr>
          <a:xfrm>
            <a:off x="5652387" y="4822864"/>
            <a:ext cx="616425" cy="293383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2222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1"/>
          <p:cNvSpPr txBox="1"/>
          <p:nvPr/>
        </p:nvSpPr>
        <p:spPr>
          <a:xfrm>
            <a:off x="477985" y="391337"/>
            <a:ext cx="8559800" cy="69215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46800" spcFirstLastPara="1" rIns="46800" wrap="square" tIns="46800">
            <a:noAutofit/>
          </a:bodyPr>
          <a:lstStyle/>
          <a:p>
            <a:pPr indent="-455613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Feature Extraction</a:t>
            </a:r>
            <a:endParaRPr/>
          </a:p>
        </p:txBody>
      </p:sp>
      <p:sp>
        <p:nvSpPr>
          <p:cNvPr id="163" name="Google Shape;163;p21"/>
          <p:cNvSpPr txBox="1"/>
          <p:nvPr/>
        </p:nvSpPr>
        <p:spPr>
          <a:xfrm>
            <a:off x="477985" y="1201118"/>
            <a:ext cx="10709329" cy="42473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Market Feature Extraction</a:t>
            </a:r>
            <a:endParaRPr/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Extract derived numerical features</a:t>
            </a:r>
            <a:endParaRPr/>
          </a:p>
          <a:p>
            <a:pPr indent="-285750" lvl="2" marL="12001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ex: close-to-open ratio, volume-to-average-volume ratio, etc.</a:t>
            </a:r>
            <a:endParaRPr/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Categorical feature encoding (assetCode, assetName)</a:t>
            </a:r>
            <a:endParaRPr/>
          </a:p>
          <a:p>
            <a:pPr indent="-1714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News Feature Extraction</a:t>
            </a:r>
            <a:endParaRPr/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Convert headlines/subjects to numerical word vectors</a:t>
            </a:r>
            <a:endParaRPr/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Convert other categorical features to numerical</a:t>
            </a:r>
            <a:endParaRPr/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Flatten news articles to one row per day/assetCode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14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Merge</a:t>
            </a:r>
            <a:endParaRPr/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Flatten News Data and Merge with Market Data on “Asset Code” and “Time”</a:t>
            </a:r>
            <a:endParaRPr/>
          </a:p>
          <a:p>
            <a:pPr indent="-285750" lvl="2" marL="12001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114 Features</a:t>
            </a:r>
            <a:endParaRPr/>
          </a:p>
          <a:p>
            <a:pPr indent="-285750" lvl="2" marL="12001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4,072,956 Samples</a:t>
            </a:r>
            <a:endParaRPr/>
          </a:p>
          <a:p>
            <a:pPr indent="-1714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4" name="Google Shape;164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03123" y="3018319"/>
            <a:ext cx="3508131" cy="6129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37926" y="4744942"/>
            <a:ext cx="4372076" cy="14069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